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defaultTextStyle>
    <a:defPPr>
      <a:defRPr lang="en-US"/>
    </a:defPPr>
    <a:lvl1pPr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815975" indent="-358775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631950" indent="-717550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447925" indent="-1076325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265488" indent="-1436688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AEAF2"/>
    <a:srgbClr val="C7E7EF"/>
    <a:srgbClr val="CADAEC"/>
    <a:srgbClr val="ECF4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73000" autoAdjust="0"/>
  </p:normalViewPr>
  <p:slideViewPr>
    <p:cSldViewPr>
      <p:cViewPr varScale="1">
        <p:scale>
          <a:sx n="35" d="100"/>
          <a:sy n="35" d="100"/>
        </p:scale>
        <p:origin x="-492" y="-8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328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3284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7C3190-1393-47EF-BE44-93AB8B329D1C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328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63284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81F911-DB1F-4287-B6BC-7B80D8EC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gand" TargetMode="External"/><Relationship Id="rId13" Type="http://schemas.openxmlformats.org/officeDocument/2006/relationships/hyperlink" Target="http://en.wikipedia.org/wiki/Protein_phosphatases" TargetMode="External"/><Relationship Id="rId3" Type="http://schemas.openxmlformats.org/officeDocument/2006/relationships/hyperlink" Target="http://en.wikipedia.org/w/index.php?title=Heterotetramer&amp;action=edit&amp;redlink=1" TargetMode="External"/><Relationship Id="rId7" Type="http://schemas.openxmlformats.org/officeDocument/2006/relationships/hyperlink" Target="http://en.wikipedia.org/wiki/Domain_(biology)" TargetMode="External"/><Relationship Id="rId12" Type="http://schemas.openxmlformats.org/officeDocument/2006/relationships/hyperlink" Target="http://en.wikipedia.org/wiki/Protein_kinas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xtracellular" TargetMode="External"/><Relationship Id="rId11" Type="http://schemas.openxmlformats.org/officeDocument/2006/relationships/hyperlink" Target="http://en.wikipedia.org/wiki/Conductance" TargetMode="External"/><Relationship Id="rId5" Type="http://schemas.openxmlformats.org/officeDocument/2006/relationships/hyperlink" Target="http://en.wikipedia.org/wiki/Isoform" TargetMode="External"/><Relationship Id="rId10" Type="http://schemas.openxmlformats.org/officeDocument/2006/relationships/hyperlink" Target="http://en.wikipedia.org/wiki/Pore" TargetMode="External"/><Relationship Id="rId4" Type="http://schemas.openxmlformats.org/officeDocument/2006/relationships/hyperlink" Target="http://en.wikipedia.org/wiki/Gene" TargetMode="External"/><Relationship Id="rId9" Type="http://schemas.openxmlformats.org/officeDocument/2006/relationships/hyperlink" Target="http://en.wikipedia.org/wiki/Potassium_channel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NMDA receptor forms a </a:t>
            </a:r>
            <a:r>
              <a:rPr lang="en-US" dirty="0" err="1" smtClean="0">
                <a:hlinkClick r:id="rId3" tooltip="Heterotetramer (page does not exist)"/>
              </a:rPr>
              <a:t>heterotetramer</a:t>
            </a:r>
            <a:r>
              <a:rPr lang="en-US" dirty="0" smtClean="0"/>
              <a:t> between two NR1 and two NR2 subunits, which explains why NMDA receptors contain two obligatory NR1 subunits and two regionally localized NR2 subunits. A related </a:t>
            </a:r>
            <a:r>
              <a:rPr lang="en-US" dirty="0" smtClean="0">
                <a:hlinkClick r:id="rId4" tooltip="Gene"/>
              </a:rPr>
              <a:t>gene</a:t>
            </a:r>
            <a:r>
              <a:rPr lang="en-US" dirty="0" smtClean="0"/>
              <a:t> family of NR3 A and B subunits have an inhibitory effect on receptor activity. Multiple receptor </a:t>
            </a:r>
            <a:r>
              <a:rPr lang="en-US" dirty="0" smtClean="0">
                <a:hlinkClick r:id="rId5" tooltip="Isoform"/>
              </a:rPr>
              <a:t>isoforms</a:t>
            </a:r>
            <a:r>
              <a:rPr lang="en-US" dirty="0" smtClean="0"/>
              <a:t> with distinct brain distributions and functional properties arise by selective splicing of the NR1 transcripts and differential expression of the NR2 subunits.</a:t>
            </a:r>
          </a:p>
          <a:p>
            <a:r>
              <a:rPr lang="en-US" dirty="0" smtClean="0"/>
              <a:t>Each receptor subunit has modular design and each structural module also represents a functional unit: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hlinkClick r:id="rId6" tooltip="Extracellular"/>
              </a:rPr>
              <a:t>extracellular</a:t>
            </a:r>
            <a:r>
              <a:rPr lang="en-US" i="1" dirty="0" smtClean="0"/>
              <a:t> </a:t>
            </a:r>
            <a:r>
              <a:rPr lang="en-US" i="1" dirty="0" smtClean="0">
                <a:hlinkClick r:id="rId7" tooltip="Domain (biology)"/>
              </a:rPr>
              <a:t>domain</a:t>
            </a:r>
            <a:r>
              <a:rPr lang="en-US" dirty="0" smtClean="0"/>
              <a:t> contains two globular structures: a </a:t>
            </a:r>
            <a:r>
              <a:rPr lang="en-US" dirty="0" err="1" smtClean="0"/>
              <a:t>modulatory</a:t>
            </a:r>
            <a:r>
              <a:rPr lang="en-US" dirty="0" smtClean="0"/>
              <a:t> domain and a </a:t>
            </a:r>
            <a:r>
              <a:rPr lang="en-US" dirty="0" err="1" smtClean="0">
                <a:hlinkClick r:id="rId8" tooltip="Ligand"/>
              </a:rPr>
              <a:t>ligand</a:t>
            </a:r>
            <a:r>
              <a:rPr lang="en-US" dirty="0" smtClean="0"/>
              <a:t>-binding domain. NR1 subunits bind the co-agonist glycine and NR2 subunits bind the neurotransmitter glutamate.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agonist-binding module</a:t>
            </a:r>
            <a:r>
              <a:rPr lang="en-US" dirty="0" smtClean="0"/>
              <a:t> links to a membrane domain, which consists of three trans-membrane segments and a re-entrant loop reminiscent of the selectivity filter of </a:t>
            </a:r>
            <a:r>
              <a:rPr lang="en-US" dirty="0" smtClean="0">
                <a:hlinkClick r:id="rId9" tooltip="Potassium channels"/>
              </a:rPr>
              <a:t>potassium channels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membrane domain</a:t>
            </a:r>
            <a:r>
              <a:rPr lang="en-US" dirty="0" smtClean="0"/>
              <a:t> contributes residues to the channel </a:t>
            </a:r>
            <a:r>
              <a:rPr lang="en-US" dirty="0" smtClean="0">
                <a:hlinkClick r:id="rId10" tooltip="Pore"/>
              </a:rPr>
              <a:t>pore</a:t>
            </a:r>
            <a:r>
              <a:rPr lang="en-US" dirty="0" smtClean="0"/>
              <a:t> and is responsible for the receptor's high-unitary </a:t>
            </a:r>
            <a:r>
              <a:rPr lang="en-US" dirty="0" smtClean="0">
                <a:hlinkClick r:id="rId11" tooltip="Conductance"/>
              </a:rPr>
              <a:t>conductance</a:t>
            </a:r>
            <a:r>
              <a:rPr lang="en-US" dirty="0" smtClean="0"/>
              <a:t>, high-calcium permeability, and voltage-dependent magnesium block.</a:t>
            </a:r>
          </a:p>
          <a:p>
            <a:r>
              <a:rPr lang="en-US" dirty="0" smtClean="0"/>
              <a:t>Each subunit has an extensive </a:t>
            </a:r>
            <a:r>
              <a:rPr lang="en-US" i="1" dirty="0" err="1" smtClean="0"/>
              <a:t>cytoplasmic</a:t>
            </a:r>
            <a:r>
              <a:rPr lang="en-US" i="1" dirty="0" smtClean="0"/>
              <a:t> domain</a:t>
            </a:r>
            <a:r>
              <a:rPr lang="en-US" dirty="0" smtClean="0"/>
              <a:t>, which contain residues that can be directly modified by a series of </a:t>
            </a:r>
            <a:r>
              <a:rPr lang="en-US" dirty="0" smtClean="0">
                <a:hlinkClick r:id="rId12" tooltip="Protein kinases"/>
              </a:rPr>
              <a:t>protein </a:t>
            </a:r>
            <a:r>
              <a:rPr lang="en-US" dirty="0" err="1" smtClean="0">
                <a:hlinkClick r:id="rId12" tooltip="Protein kinases"/>
              </a:rPr>
              <a:t>kinases</a:t>
            </a:r>
            <a:r>
              <a:rPr lang="en-US" dirty="0" smtClean="0"/>
              <a:t> and </a:t>
            </a:r>
            <a:r>
              <a:rPr lang="en-US" dirty="0" smtClean="0">
                <a:hlinkClick r:id="rId13" tooltip="Protein phosphatases"/>
              </a:rPr>
              <a:t>protein </a:t>
            </a:r>
            <a:r>
              <a:rPr lang="en-US" dirty="0" err="1" smtClean="0">
                <a:hlinkClick r:id="rId13" tooltip="Protein phosphatases"/>
              </a:rPr>
              <a:t>phosphatases</a:t>
            </a:r>
            <a:r>
              <a:rPr lang="en-US" dirty="0" smtClean="0"/>
              <a:t>, as well as residues that interact with a large number of structural, adaptor, and scaffolding proteins.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1F911-DB1F-4287-B6BC-7B80D8EC53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0" y="-38100"/>
            <a:ext cx="2286000" cy="10325100"/>
            <a:chOff x="0" y="-38100"/>
            <a:chExt cx="2286000" cy="103251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-38100"/>
              <a:ext cx="2286000" cy="10325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6328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11" descr="Thumbprint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381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" name="Straight Connector 6"/>
          <p:cNvCxnSpPr/>
          <p:nvPr userDrawn="1"/>
        </p:nvCxnSpPr>
        <p:spPr>
          <a:xfrm>
            <a:off x="4762500" y="5338763"/>
            <a:ext cx="10972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933700"/>
            <a:ext cx="13182600" cy="2205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567362"/>
            <a:ext cx="105918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0400" y="411957"/>
            <a:ext cx="9753600" cy="877728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4" y="6610351"/>
            <a:ext cx="13560426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374" y="4360070"/>
            <a:ext cx="13560426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2400301"/>
            <a:ext cx="66294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15600" y="2400301"/>
            <a:ext cx="67818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2302670"/>
            <a:ext cx="678180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3262312"/>
            <a:ext cx="678180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591800" y="2302670"/>
            <a:ext cx="6784464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591800" y="3262312"/>
            <a:ext cx="6784464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09575"/>
            <a:ext cx="47974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600" y="409576"/>
            <a:ext cx="95250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152651"/>
            <a:ext cx="47974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3331824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3331824" cy="6172200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3331824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24200" y="412750"/>
            <a:ext cx="14249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24200" y="2400300"/>
            <a:ext cx="142494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 userDrawn="1"/>
        </p:nvGrpSpPr>
        <p:grpSpPr bwMode="auto">
          <a:xfrm>
            <a:off x="0" y="-38100"/>
            <a:ext cx="2286000" cy="10325100"/>
            <a:chOff x="0" y="-38100"/>
            <a:chExt cx="2286000" cy="103251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38100"/>
              <a:ext cx="2286000" cy="10325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6328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1" name="Picture 8" descr="Thumbprint.jp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-381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0" y="2233613"/>
            <a:ext cx="2286000" cy="805338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 defTabSz="1632844" fontAlgn="auto">
              <a:spcBef>
                <a:spcPts val="0"/>
              </a:spcBef>
              <a:spcAft>
                <a:spcPts val="0"/>
              </a:spcAft>
              <a:defRPr sz="7200" baseline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ctr" defTabSz="1631950" rtl="0" fontAlgn="base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Arial" charset="0"/>
        </a:defRPr>
      </a:lvl2pPr>
      <a:lvl3pPr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Arial" charset="0"/>
        </a:defRPr>
      </a:lvl3pPr>
      <a:lvl4pPr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Arial" charset="0"/>
        </a:defRPr>
      </a:lvl4pPr>
      <a:lvl5pPr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Arial" charset="0"/>
        </a:defRPr>
      </a:lvl5pPr>
      <a:lvl6pPr marL="4572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Arial" charset="0"/>
        </a:defRPr>
      </a:lvl6pPr>
      <a:lvl7pPr marL="9144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Arial" charset="0"/>
        </a:defRPr>
      </a:lvl7pPr>
      <a:lvl8pPr marL="13716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Arial" charset="0"/>
        </a:defRPr>
      </a:lvl8pPr>
      <a:lvl9pPr marL="18288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Arial" charset="0"/>
        </a:defRPr>
      </a:lvl9pPr>
    </p:titleStyle>
    <p:bodyStyle>
      <a:lvl1pPr marL="611188" indent="-611188" algn="l" defTabSz="1631950" rtl="0" fontAlgn="base">
        <a:spcBef>
          <a:spcPct val="20000"/>
        </a:spcBef>
        <a:spcAft>
          <a:spcPct val="0"/>
        </a:spcAft>
        <a:buFont typeface="Arial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5563" indent="-509588" algn="l" defTabSz="1631950" rtl="0" fontAlgn="base">
        <a:spcBef>
          <a:spcPct val="20000"/>
        </a:spcBef>
        <a:spcAft>
          <a:spcPct val="0"/>
        </a:spcAft>
        <a:buFont typeface="Arial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9938" indent="-407988" algn="l" defTabSz="1631950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5913" indent="-407988" algn="l" defTabSz="163195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475" indent="-407988" algn="l" defTabSz="1631950" rtl="0" fontAlgn="base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wner\Desktop\Capstone%20Animation\voice%20files\unknown\unknown\00_Neuroslide1_unknown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nmurray@gustavu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Owner\Desktop\Capstone%20Animation\voice%20files\unknown\unknown\00_Neuroslide2_unknown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Owner\Desktop\Capstone%20Animation\voice%20files\unknown\unknown\00_Neuroslide3_unknown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Owner\Desktop\Capstone%20Animation\voice%20files\unknown\unknown\00_Neuroslide4_unknown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Owner\Desktop\Capstone%20Animation\voice%20files\unknown\unknown\00_Neuroslide5_unknown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Capstone%20Animation\voice%20files\unknown\unknown\00_Neuroslide6_unknown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Owner\Desktop\Capstone%20Animation\voice%20files\unknown\unknown\00_Neuroslide7-2_unknown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Users\Owner\Desktop\Capstone%20Animation\voice%20files\unknown\unknown\00_Neuroslide7-1_unknown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Owner\Desktop\Capstone%20Animation\voice%20files\unknown\unknown\00_Neuroslide8_unknown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Owner\Desktop\Capstone%20Animation\voice%20files\unknown\unknown\00_Neuroslide9_unknown.mp3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667000" y="419100"/>
            <a:ext cx="14935200" cy="4719638"/>
          </a:xfrm>
        </p:spPr>
        <p:txBody>
          <a:bodyPr/>
          <a:lstStyle/>
          <a:p>
            <a:r>
              <a:rPr lang="en-US" sz="6000" dirty="0" smtClean="0"/>
              <a:t>Long Term Potentiation (LTP) and Long Term Depression (LTD): An Overview of Two Novel NMDA Receptor Regulatory Proteins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6743700"/>
            <a:ext cx="10591800" cy="2628900"/>
          </a:xfrm>
        </p:spPr>
        <p:txBody>
          <a:bodyPr rtlCol="0">
            <a:normAutofit fontScale="92500"/>
          </a:bodyPr>
          <a:lstStyle/>
          <a:p>
            <a:pPr defTabSz="163284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Nick Murray and Dr. Jan Wotton</a:t>
            </a:r>
          </a:p>
          <a:p>
            <a:pPr defTabSz="163284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Gustavus Neuroscience</a:t>
            </a:r>
            <a:endParaRPr lang="en-US" sz="4000" dirty="0"/>
          </a:p>
        </p:txBody>
      </p:sp>
      <p:pic>
        <p:nvPicPr>
          <p:cNvPr id="6" name="00_Neuroslide1_unknow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1600" y="499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14249400" cy="1485900"/>
          </a:xfrm>
        </p:spPr>
        <p:txBody>
          <a:bodyPr/>
          <a:lstStyle/>
          <a:p>
            <a:r>
              <a:rPr lang="en-US" sz="2500" b="1" dirty="0" smtClean="0"/>
              <a:t>Acknowledgements </a:t>
            </a:r>
            <a:br>
              <a:rPr lang="en-US" sz="2500" b="1" dirty="0" smtClean="0"/>
            </a:br>
            <a:r>
              <a:rPr lang="en-US" sz="2500" b="1" dirty="0" smtClean="0"/>
              <a:t>&amp;</a:t>
            </a:r>
            <a:br>
              <a:rPr lang="en-US" sz="2500" b="1" dirty="0" smtClean="0"/>
            </a:br>
            <a:r>
              <a:rPr lang="en-US" sz="2500" b="1" dirty="0" smtClean="0"/>
              <a:t>Literature Consulted</a:t>
            </a: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09700"/>
            <a:ext cx="15697200" cy="8877300"/>
          </a:xfrm>
        </p:spPr>
        <p:txBody>
          <a:bodyPr/>
          <a:lstStyle/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Dr.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Jan Wotton and Dr. Mike Ferragamo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just" defTabSz="914400" eaLnBrk="0" hangingPunct="0">
              <a:spcBef>
                <a:spcPct val="0"/>
              </a:spcBef>
              <a:buFontTx/>
              <a:buChar char="-"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Johns Hopkins University Department of Neuroscience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An, W., M.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Bowlby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M. Betty, J. Cao, H. Ling, G. Mendoza, K.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Mattsson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Strassle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J. Trimmer, and K. Rhodes. 2000. Modulation of A-type potassium channels by a family of calcium sensors.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Nature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403: 553-556.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Bliss, T.,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Lømo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1973.  Long-lasting Potentiation of Synaptic Transmission in the Dentate Area of the Anaesthetized Rabbit Following Stimulation of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Perforant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Path.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Journal of 	Physiology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232: 331-356.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Buxbaum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Joseph. 2004. A role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calsenilin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related proteins in multiple aspects of neuronal function. 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Biochemical and Biophysics Research Communications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322:1140-1144.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Buxbaum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Joseph,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Eun-Kyoung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Yuxia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Christinal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Lilliehook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Annette Crowley, David Merriam, and Wilma Wasco. 1998.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Calsenilin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a calcium-binding protein that interacts with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presenilins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regulates the levels of 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presenilin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fragment.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Nature Medicine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4(10): 1177-1181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Carrión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Angel, Wolfgang Link, Fran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Ledo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Britt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Mellstrom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Jose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Naranjo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1999. DREAM is a Ca 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regulated transcriptional repressor.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398: 80-84.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Cheng,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-Ying, Graham Pitcher, Steven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Laviolette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Ian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Whishaw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Kit Tong, Lisa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Kockeritz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Teiji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Wada, Nicholas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Joza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Michael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Crackower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Jason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Goncalves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Ildiko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Sarosi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James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Woodgett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Antonio Oliveira-dos-Santos,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Mitsuhiko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Ikura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Kooy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Michael Salter, and Josef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Penninaer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2002. DREAM is a critical transcriptional repressor for pain modulation.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108: 31-43.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-Lozano, Angela,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Rocio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Romero-Granados,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Yaiza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Pozo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-Martin, Irene Suarez-Pereira, Jose Delgado-Garcia, Josef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Penninger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Angel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Carrión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2009. Lack of DREAM protein enhances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learning and memory and lows brain aging.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Current Biology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19: 54-60.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Hebb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Donald. 1949. 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Organization of Behavior: A Neuropsychological Theory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New York: John Wiley &amp; Sons.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Kim, E. and M.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Sheng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2004. PDZ domain proteins of synapses.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Nature Reviews Neuroscience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5: 771-781.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Kauer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Julie and Robert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Malenka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2007. Synaptic plasticity and addiction.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Nature Neuroscience Review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8: 844-858.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Kornau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H., T.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Schenker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M. Kennedy, and P.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Seeburg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1995. Science. Domain interaction between NMDA receptor subunits and the postsynaptic density protein PSD-95.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269 (5231): 1737-1740.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Kuby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Janis, Thomas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Kindt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Richard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Goldsby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Barbara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Osbourne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2007.  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Immunology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ed. New York: W.H. Freeman.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Ledo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Fran, Leonor Kremer, Britt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Mellstrom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Jose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R.Naranjo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2002. Ca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-dependent block of CREB-CBP transcription by repressor DREAM.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EMBO Journal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21(17): 4583-4592.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Joe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Tsien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2009. Memory and the NMDA receptors.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 England Journal of Medicine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361 (3): 302-303.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Lusin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Jacqueline,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Murugendra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Vanarotti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Congmin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Aswani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Valiveti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James Ames. 2008. NMR structure of DREAM: Implications for Ca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2+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dependent DNA binding and protein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dimerization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Biochemistry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47: 2252-2264.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MacDonald, John, Michael Jackson, and Michael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Beazely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2006. Hippocampal long-term synaptic plasticity and signal amplification of NMDA receptors.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Critical Reviews in Neurobiology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18(1-2): 71-84.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Mandel, Gail and Goodman, Richard. 1999.  DREAM on without Calcium.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398: 29-30.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Miguad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Martine, Paul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Charlesworth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Maureen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Dempster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Lorna Webster,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Ayako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Watabe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Michael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Makhinson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Yong He, Mark Ramsay, Richard Morris, John Morrison, Thomas O’Dell, and Seth Grant.  1998. Enhanced long-term potentiation and impaired learning in mice with mutant postsynaptic density-95 protein.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396:433-439.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Nakanishi, S., M.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Y.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Bessho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Y. Nakajima, Y. Hayashi, and R.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Shigemoto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1994. Molecular diversity of glutamate receptors and their physiological functions.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71: 71 -80.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Ng, David, Graham Pitcher, Rachel Szilard, Andrea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Sertie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Marijana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Kanisek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Steven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Clapote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Tatiana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Lipina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Lorraine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Kalia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Daisy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Colin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McKerlie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Miguel Cortez, John Order, Michael Salter, and Roderick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McInnes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2009. Neto1 is a novel CUB-domain NMDA receptor-interacting protein required for synaptic plasticity and learning.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Osawa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Masanori, Kit Tong, Christina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Lilliehook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Wilma Wasco, Joseph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Buzbaum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Mary Cheng, Josef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Penninger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Mitsuhiko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Ikura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James Ames. 2001. Calcium-regulated DNA binding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oligomerization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neuronal calcium-sensing protein,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Calsenilin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/DREAM/KChIP3.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Journal of Biological Chemistry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267:41005-41013.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Purves, Dale, George Augustine, David Fitzpatrick, William Hall, Anthony-Samuel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LaMantia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James McNamara, Leonard White. 2008. 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Neuroscience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Sunderland (MA):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Sinauer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Associates.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Rivas, Marcos, Britt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Mellstrom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Begona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Torres,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Gaetano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Cali, Alfonso Ferrara, Daniela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Terracciano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Mariastella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Zannini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Gabriella Escobar, and Jose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Naranjo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2009. The DREAM protein is 	associated with thyroid enlargement and nodular development.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Molecular Endocrinology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23: 862-870.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Roberson, Erik, Joey English, and J. David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Sweatt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1996. A biochemist’s view of LTP.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Learning and Memory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3:1-24.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Sweatt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David.  1999. Toward a Molecular Explanation for Long-Term Potentiation. 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Learning and Memory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6:399-416.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Tang,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-Ping,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Eiji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Shimizu, Gilles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Dube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Claire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Rampon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Geoffrey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Kerchner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Zhuo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Guosong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Liu, and Joe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Tsien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1999. Genetic enhancement of learning and memory in mice.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401: 63-69.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Vallejo, Mario. 2009. PACAP signaling to DREAM: 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-dependent pathway that regulates cortical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astrogliogenesis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Molecular Neurobiology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39: 90-100.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Winder, D., I.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Mansuy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Moallem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Kandel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1998. Genetic and Pharmacological evidence for a novel, intermediate phase of long-term potentiation suppressed by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calcineurin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92: 25-37.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Woo, Ha-Na, Chang Jae-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Woong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Yun-Hyung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Gwon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Ryeong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Jung Yong-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Keun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Jo Dong-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Gyu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2008.  Characterization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subcellular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localization of Ca 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2+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modulation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calsenilin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/DREAM/KChiP3.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Molecular Neuroscience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 (12): 1193-1197.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Wu, Long-Jun, Britt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Mellstrom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Hansen Wang, Ming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Sofia Domingo, Susan Kim, Xiang-Yao Li, Tao Chen, Jose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Naranjo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Min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Zhuo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DREAM (downstream regulatory element antagonist modulator) contributes to synaptic depression and contextual fear memory.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Molecular Brain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3: 1-13.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defTabSz="914400" eaLnBrk="0" hangingPunct="0">
              <a:spcBef>
                <a:spcPct val="0"/>
              </a:spcBef>
              <a:buNone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Xiong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Kun Xia,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Benshang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Guoping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Zhao,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Zhuohua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Zhang.  2009. KChIP1: a potential modulator of to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GABAergic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system. 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Acta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Biochimica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Biophysica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Sinica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41(4): 295-300.</a:t>
            </a:r>
            <a:endParaRPr lang="en-US" sz="12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2233613"/>
            <a:ext cx="2286000" cy="80533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algn="ct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Gustavus Neuroscience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850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42900"/>
            <a:ext cx="14249400" cy="6789738"/>
          </a:xfrm>
        </p:spPr>
        <p:txBody>
          <a:bodyPr/>
          <a:lstStyle/>
          <a:p>
            <a:pPr>
              <a:buNone/>
            </a:pPr>
            <a:r>
              <a:rPr lang="en-US" sz="2500" dirty="0" smtClean="0">
                <a:hlinkClick r:id="rId2"/>
              </a:rPr>
              <a:t>nmurray@gustavus.edu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Nick is pursing a M.D.at the University of Iowa Carver College of Medicine, Class of 2014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algn="ct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Gustavus Neuroscience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24100"/>
            <a:ext cx="10134600" cy="75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7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Potentiation/Depression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Gustavus Neuroscience</a:t>
            </a:r>
          </a:p>
          <a:p>
            <a:pPr>
              <a:defRPr/>
            </a:pPr>
            <a:endParaRPr lang="en-US" sz="4000" dirty="0"/>
          </a:p>
        </p:txBody>
      </p:sp>
      <p:pic>
        <p:nvPicPr>
          <p:cNvPr id="16386" name="Picture 2" descr="C:\Users\Owner\Desktop\Capstone Animation\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51512" y="4914900"/>
            <a:ext cx="5751512" cy="5751512"/>
          </a:xfrm>
          <a:prstGeom prst="rect">
            <a:avLst/>
          </a:prstGeom>
          <a:noFill/>
        </p:spPr>
      </p:pic>
      <p:pic>
        <p:nvPicPr>
          <p:cNvPr id="6" name="Picture 2" descr="C:\Users\Owner\Desktop\Capstone Animation\ch25f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0" y="2247900"/>
            <a:ext cx="7467600" cy="74309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82200" y="4229100"/>
            <a:ext cx="7924800" cy="5638800"/>
          </a:xfrm>
          <a:prstGeom prst="rect">
            <a:avLst/>
          </a:prstGeom>
          <a:solidFill>
            <a:srgbClr val="DAE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15200" y="5067300"/>
            <a:ext cx="609600" cy="304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0_Neuroslide2_unknow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991600" y="4991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321 C 0.0698 -0.13287 0.07188 -0.13334 0.07396 -0.13426 C 0.07527 -0.13488 0.07639 -0.13658 0.0777 -0.13658 C 0.08169 -0.13658 0.08533 -0.13411 0.08898 -0.1321 C 0.09436 -0.13287 0.09983 -0.13272 0.10521 -0.13426 C 0.10947 -0.1355 0.11346 -0.13905 0.11771 -0.1409 C 0.11884 -0.14013 0.12032 -0.13982 0.12145 -0.13874 C 0.12275 -0.1375 0.1237 -0.13457 0.12518 -0.13426 C 0.12726 -0.1338 0.12926 -0.1358 0.13143 -0.13658 C 0.13264 -0.13797 0.13369 -0.13982 0.13516 -0.1409 C 0.13751 -0.14275 0.14271 -0.14537 0.14271 -0.14522 C 0.14905 -0.14321 0.15513 -0.14059 0.16146 -0.13874 C 0.17266 -0.13226 0.17596 -0.14445 0.18516 -0.14985 C 0.18768 -0.1483 0.1902 -0.14692 0.19271 -0.14537 C 0.19428 -0.14445 0.19506 -0.14074 0.19645 -0.13874 C 0.19974 -0.1338 0.20001 -0.13426 0.20391 -0.1321 C 0.20643 -0.13287 0.20886 -0.13318 0.21138 -0.13426 C 0.21398 -0.13534 0.21884 -0.13874 0.21884 -0.13858 C 0.22136 -0.14167 0.22362 -0.14599 0.22648 -0.14769 C 0.229 -0.14908 0.23395 -0.15201 0.23395 -0.15185 C 0.23994 -0.14938 0.24514 -0.14692 0.25018 -0.1409 C 0.25513 -0.14198 0.26146 -0.14013 0.2652 -0.14769 C 0.26719 -0.1517 0.27023 -0.16096 0.27023 -0.1608 C 0.27448 -0.16019 0.28169 -0.1608 0.28646 -0.15648 C 0.28768 -0.15525 0.28872 -0.15309 0.2902 -0.15201 C 0.29263 -0.15016 0.29766 -0.14769 0.29766 -0.14753 C 0.3027 -0.14846 0.30764 -0.14846 0.31268 -0.14985 C 0.31528 -0.15062 0.32014 -0.15432 0.32014 -0.15417 C 0.3224 -0.15401 0.3349 -0.15448 0.34011 -0.14985 C 0.3415 -0.14861 0.34254 -0.14645 0.34384 -0.14537 C 0.34636 -0.14352 0.34888 -0.14244 0.35139 -0.1409 C 0.35261 -0.14013 0.35513 -0.13874 0.35513 -0.13858 C 0.36502 -0.14151 0.3606 -0.13951 0.37023 -0.14537 C 0.37136 -0.14614 0.37396 -0.14769 0.37396 -0.14753 C 0.37683 -0.14707 0.38403 -0.14645 0.38759 -0.14321 C 0.39705 -0.13472 0.38586 -0.14182 0.39523 -0.13658 C 0.39957 -0.13905 0.39983 -0.13719 0.39757 -0.1409 L 0.42518 -0.14321 " pathEditMode="relative" rAng="0" ptsTypes="ffffffffffffffffffffffffffffffffffffAA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-1.11111E-6 C 0.00912 -0.00417 0.01745 -0.0108 0.02665 -0.01389 C 0.03802 -0.02438 0.02405 -0.0125 0.03993 -0.02083 C 0.04184 -0.02176 0.04306 -0.02423 0.04497 -0.02531 C 0.05026 -0.02855 0.05174 -0.0267 0.0566 -0.02994 C 0.0632 -0.03441 0.06953 -0.04074 0.07657 -0.04383 C 0.08091 -0.04583 0.08551 -0.04645 0.08993 -0.0483 C 0.10183 -0.05941 0.08716 -0.04691 0.10157 -0.0554 C 0.11797 -0.06497 0.09375 -0.05525 0.11311 -0.06234 C 0.12092 -0.06929 0.12952 -0.06929 0.13811 -0.07376 C 0.1467 -0.07824 0.15417 -0.08457 0.16311 -0.0875 C 0.1691 -0.09167 0.17552 -0.09275 0.18143 -0.09691 C 0.18316 -0.09815 0.18455 -0.10031 0.18646 -0.10154 C 0.18967 -0.10339 0.19636 -0.10602 0.19636 -0.10586 C 0.20295 -0.11281 0.20677 -0.11697 0.21476 -0.11991 C 0.21641 -0.12207 0.21762 -0.12515 0.21971 -0.1267 C 0.22327 -0.12947 0.22778 -0.12886 0.23143 -0.13133 C 0.23681 -0.13518 0.24262 -0.13904 0.24801 -0.1429 C 0.24974 -0.14413 0.25113 -0.14645 0.25304 -0.14753 C 0.25981 -0.15154 0.26259 -0.14784 0.26971 -0.15447 C 0.27587 -0.16018 0.28264 -0.1625 0.28967 -0.16589 C 0.2915 -0.16682 0.2928 -0.16944 0.29462 -0.17052 C 0.30321 -0.17592 0.30261 -0.175 0.30964 -0.175 L 0.32127 -0.18889 " pathEditMode="relative" rAng="0" ptsTypes="ffffffffffffffffffffff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Potentiation/Depression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Gustavus Neuroscience</a:t>
            </a:r>
            <a:endParaRPr lang="en-US" sz="4000" dirty="0"/>
          </a:p>
        </p:txBody>
      </p:sp>
      <p:pic>
        <p:nvPicPr>
          <p:cNvPr id="17411" name="Picture 3" descr="C:\Users\Owner\Desktop\Capstone Animation\hippocampus large scale 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400300"/>
            <a:ext cx="6642663" cy="4114800"/>
          </a:xfrm>
          <a:prstGeom prst="rect">
            <a:avLst/>
          </a:prstGeom>
          <a:noFill/>
        </p:spPr>
      </p:pic>
      <p:pic>
        <p:nvPicPr>
          <p:cNvPr id="7" name="Picture 2" descr="C:\Users\Owner\Desktop\Capstone Animation\zoomed in neuron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12409"/>
          <a:stretch>
            <a:fillRect/>
          </a:stretch>
        </p:blipFill>
        <p:spPr bwMode="auto">
          <a:xfrm>
            <a:off x="8715267" y="1"/>
            <a:ext cx="9572734" cy="102350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753600" y="342900"/>
            <a:ext cx="822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00_Neuroslide3_unknow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991600" y="4991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Gustavus Neuroscience</a:t>
            </a:r>
            <a:endParaRPr lang="en-US" sz="4000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lum bright="-4000" contrast="16000"/>
          </a:blip>
          <a:srcRect b="32403"/>
          <a:stretch>
            <a:fillRect/>
          </a:stretch>
        </p:blipFill>
        <p:spPr bwMode="auto">
          <a:xfrm>
            <a:off x="3657600" y="0"/>
            <a:ext cx="119634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5791200" y="9410700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12992100" y="381000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5842072">
            <a:off x="7612135" y="8560468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6454917">
            <a:off x="6899513" y="5476523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48600" y="6743700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504776">
            <a:off x="6617241" y="7794816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91434">
            <a:off x="10688072" y="1304444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12039600" y="6515100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962400" y="6972300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723900"/>
            <a:ext cx="914400" cy="990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81800" y="6477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Little Red Box</a:t>
            </a:r>
            <a:endParaRPr lang="en-US" dirty="0"/>
          </a:p>
        </p:txBody>
      </p:sp>
      <p:pic>
        <p:nvPicPr>
          <p:cNvPr id="23" name="00_Neuroslide4_unknow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096500" y="56419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83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Gustavus Neuroscience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lum bright="-4000" contrast="16000"/>
          </a:blip>
          <a:srcRect b="-3149"/>
          <a:stretch>
            <a:fillRect/>
          </a:stretch>
        </p:blipFill>
        <p:spPr bwMode="auto">
          <a:xfrm>
            <a:off x="5943600" y="0"/>
            <a:ext cx="7956242" cy="1043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269258">
            <a:off x="6899513" y="5476523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971756">
            <a:off x="9981706" y="7521523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362707" y="739723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715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Rodent Hippocampus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7971756">
            <a:off x="13052026" y="138135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00_Neuroslide5_unknow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096500" y="56419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0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NMDA (</a:t>
            </a:r>
            <a:r>
              <a:rPr lang="en-US" i="1" dirty="0" smtClean="0"/>
              <a:t>N</a:t>
            </a:r>
            <a:r>
              <a:rPr lang="en-US" dirty="0" smtClean="0"/>
              <a:t>-methyl </a:t>
            </a:r>
            <a:r>
              <a:rPr lang="en-US" i="1" dirty="0" smtClean="0"/>
              <a:t>D</a:t>
            </a:r>
            <a:r>
              <a:rPr lang="en-US" dirty="0" smtClean="0"/>
              <a:t>-aspartate) Receptor 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2233613"/>
            <a:ext cx="2286000" cy="80533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algn="ct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Gustavus Neuroscience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7440"/>
            <a:ext cx="9829800" cy="776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0_Neuroslide6_unknow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096500" y="56419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4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42900"/>
            <a:ext cx="14249400" cy="1714500"/>
          </a:xfrm>
        </p:spPr>
        <p:txBody>
          <a:bodyPr/>
          <a:lstStyle/>
          <a:p>
            <a:r>
              <a:rPr lang="en-US" dirty="0" smtClean="0"/>
              <a:t>NMDA Receptor as a Coincidence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628900"/>
            <a:ext cx="5943600" cy="7315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Post synaptic density protein-95 (PSD-95)</a:t>
            </a:r>
          </a:p>
          <a:p>
            <a:pPr>
              <a:buNone/>
            </a:pPr>
            <a:r>
              <a:rPr lang="en-US" sz="3600" i="1" dirty="0" smtClean="0">
                <a:sym typeface="Wingdings" pitchFamily="2" charset="2"/>
              </a:rPr>
              <a:t> </a:t>
            </a:r>
            <a:r>
              <a:rPr lang="en-US" sz="3600" i="1" dirty="0" smtClean="0"/>
              <a:t>Regulator of bidirectional synaptic plasticity 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2233613"/>
            <a:ext cx="2286000" cy="80533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algn="ct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Gustavus Neuroscience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240529"/>
            <a:ext cx="8153400" cy="804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801600" y="2324100"/>
            <a:ext cx="2667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01600" y="2933700"/>
            <a:ext cx="2667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49200" y="3390900"/>
            <a:ext cx="2667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77800" y="4000500"/>
            <a:ext cx="2667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725400" y="4914900"/>
            <a:ext cx="2667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496800" y="5448300"/>
            <a:ext cx="2667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725400" y="6134100"/>
            <a:ext cx="29718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573000" y="6896100"/>
            <a:ext cx="2667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25400" y="7581900"/>
            <a:ext cx="2667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801600" y="8267700"/>
            <a:ext cx="27432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877800" y="9105900"/>
            <a:ext cx="2743200" cy="1181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00_Neuroslide7-1_unknow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991600" y="4991100"/>
            <a:ext cx="304800" cy="304800"/>
          </a:xfrm>
          <a:prstGeom prst="rect">
            <a:avLst/>
          </a:prstGeom>
        </p:spPr>
      </p:pic>
      <p:pic>
        <p:nvPicPr>
          <p:cNvPr id="19" name="00_Neuroslide7-2_unknow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8991600" y="4991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4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61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LTP Specific Hippocampal Frequencies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2233613"/>
            <a:ext cx="2286000" cy="80533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algn="ct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Gustavus Neuroscience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28900"/>
            <a:ext cx="10326188" cy="5829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8458200" y="3924300"/>
            <a:ext cx="19050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287000" y="4000500"/>
            <a:ext cx="1676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963400" y="3467100"/>
            <a:ext cx="2286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287000" y="7581900"/>
            <a:ext cx="1676400" cy="457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00_Neuroslide8_unknow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096500" y="56419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3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0" y="2233613"/>
            <a:ext cx="2286000" cy="80533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algn="ct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Gustavus Neuroscience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287000" y="7581900"/>
            <a:ext cx="1676400" cy="457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8453" t="2137" r="9273" b="20886"/>
          <a:stretch>
            <a:fillRect/>
          </a:stretch>
        </p:blipFill>
        <p:spPr bwMode="auto">
          <a:xfrm>
            <a:off x="2971800" y="1943100"/>
            <a:ext cx="13792200" cy="89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16200000">
            <a:off x="12572507" y="7445324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4074902">
            <a:off x="6472801" y="4601171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2750"/>
            <a:ext cx="14249400" cy="1835150"/>
          </a:xfrm>
        </p:spPr>
        <p:txBody>
          <a:bodyPr/>
          <a:lstStyle/>
          <a:p>
            <a:r>
              <a:rPr lang="en-US" dirty="0" smtClean="0"/>
              <a:t>Regulation of NMDA Receptor Gating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222156">
            <a:off x="4168304" y="5347383"/>
            <a:ext cx="609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00_Neuroslide9_unknow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991600" y="4991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0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5" grpId="0" animBg="1"/>
      <p:bldP spid="11" grpId="0" animBg="1"/>
      <p:bldP spid="11" grpId="1" animBg="1"/>
      <p:bldP spid="12" grpId="0" animBg="1"/>
      <p:bldP spid="12" grpId="1" animBg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4|2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8.4|1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22.6|0.4|14.2|5.7|11.6|1.1|6.9|0.4|17.1|2.1|6.2|4|11|7.5|8.7|0.4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4.3|2.8|3.5|0.7|14|0.3|16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3|12.2|0.7|2.6|1.1|2.5|28.7|5.7|14.1|22.4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5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9|27.7|8|1.4|18.1|0.9|13"/>
</p:tagLst>
</file>

<file path=ppt/theme/theme1.xml><?xml version="1.0" encoding="utf-8"?>
<a:theme xmlns:a="http://schemas.openxmlformats.org/drawingml/2006/main" name="Office Theme">
  <a:themeElements>
    <a:clrScheme name="GAC TV Blue">
      <a:dk1>
        <a:srgbClr val="000000"/>
      </a:dk1>
      <a:lt1>
        <a:sysClr val="window" lastClr="FFFFFF"/>
      </a:lt1>
      <a:dk2>
        <a:srgbClr val="004D86"/>
      </a:dk2>
      <a:lt2>
        <a:srgbClr val="C3DCE9"/>
      </a:lt2>
      <a:accent1>
        <a:srgbClr val="005695"/>
      </a:accent1>
      <a:accent2>
        <a:srgbClr val="D48A1D"/>
      </a:accent2>
      <a:accent3>
        <a:srgbClr val="778E1D"/>
      </a:accent3>
      <a:accent4>
        <a:srgbClr val="8064A2"/>
      </a:accent4>
      <a:accent5>
        <a:srgbClr val="4BACC6"/>
      </a:accent5>
      <a:accent6>
        <a:srgbClr val="C3DCE9"/>
      </a:accent6>
      <a:hlink>
        <a:srgbClr val="548DD4"/>
      </a:hlink>
      <a:folHlink>
        <a:srgbClr val="8064A2"/>
      </a:folHlink>
    </a:clrScheme>
    <a:fontScheme name="GAC TV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864</TotalTime>
  <Words>436</Words>
  <Application>Microsoft Office PowerPoint</Application>
  <PresentationFormat>Custom</PresentationFormat>
  <Paragraphs>69</Paragraphs>
  <Slides>11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Long Term Potentiation (LTP) and Long Term Depression (LTD): An Overview of Two Novel NMDA Receptor Regulatory Proteins</vt:lpstr>
      <vt:lpstr>Long Term Potentiation/Depression</vt:lpstr>
      <vt:lpstr>Long Term Potentiation/Depression</vt:lpstr>
      <vt:lpstr>Slide 4</vt:lpstr>
      <vt:lpstr>Slide 5</vt:lpstr>
      <vt:lpstr>NMDA (N-methyl D-aspartate) Receptor </vt:lpstr>
      <vt:lpstr>NMDA Receptor as a Coincidence Detector</vt:lpstr>
      <vt:lpstr>LTP Specific Hippocampal Frequencies</vt:lpstr>
      <vt:lpstr>Regulation of NMDA Receptor Gating</vt:lpstr>
      <vt:lpstr>Acknowledgements  &amp; Literature Consulted</vt:lpstr>
      <vt:lpstr>Slide 11</vt:lpstr>
    </vt:vector>
  </TitlesOfParts>
  <Company>Gustavus Adolphus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Shanon A. Nowell</dc:creator>
  <cp:lastModifiedBy>Nicholas M. Murray</cp:lastModifiedBy>
  <cp:revision>53</cp:revision>
  <dcterms:created xsi:type="dcterms:W3CDTF">2010-01-08T22:05:49Z</dcterms:created>
  <dcterms:modified xsi:type="dcterms:W3CDTF">2010-05-15T15:57:43Z</dcterms:modified>
</cp:coreProperties>
</file>